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934200" cy="9280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115" d="100"/>
          <a:sy n="115" d="100"/>
        </p:scale>
        <p:origin x="3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7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17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17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17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BBEEC80B-854D-467F-8002-1134AF316CD4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5640480" y="96840"/>
            <a:ext cx="63864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doc.: IEEE 802.11-yy/xxxxr0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654120" y="96840"/>
            <a:ext cx="82440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Month Year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26" name="CustomShape 3"/>
          <p:cNvSpPr/>
          <p:nvPr/>
        </p:nvSpPr>
        <p:spPr>
          <a:xfrm>
            <a:off x="5357880" y="8985240"/>
            <a:ext cx="92124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John Doe, Some Company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27" name="CustomShape 4"/>
          <p:cNvSpPr/>
          <p:nvPr/>
        </p:nvSpPr>
        <p:spPr>
          <a:xfrm>
            <a:off x="3222720" y="8985240"/>
            <a:ext cx="51012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Page </a:t>
            </a:r>
            <a:fld id="{6A38D2FA-3A9C-4193-B8CE-6E50C6BAD755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  <p:sp>
        <p:nvSpPr>
          <p:cNvPr id="228" name="CustomShape 5"/>
          <p:cNvSpPr/>
          <p:nvPr/>
        </p:nvSpPr>
        <p:spPr>
          <a:xfrm>
            <a:off x="1154160" y="701640"/>
            <a:ext cx="4624920" cy="3467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9" name="PlaceHolder 6"/>
          <p:cNvSpPr>
            <a:spLocks noGrp="1"/>
          </p:cNvSpPr>
          <p:nvPr>
            <p:ph type="body"/>
          </p:nvPr>
        </p:nvSpPr>
        <p:spPr>
          <a:xfrm>
            <a:off x="923760" y="4408560"/>
            <a:ext cx="5085360" cy="4269240"/>
          </a:xfrm>
          <a:prstGeom prst="rect">
            <a:avLst/>
          </a:prstGeom>
        </p:spPr>
        <p:txBody>
          <a:bodyPr lIns="93600" tIns="46080" rIns="93600" bIns="46080" anchor="ctr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5640480" y="96840"/>
            <a:ext cx="63864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doc.: IEEE 802.11-yy/xxxxr0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31" name="CustomShape 2"/>
          <p:cNvSpPr/>
          <p:nvPr/>
        </p:nvSpPr>
        <p:spPr>
          <a:xfrm>
            <a:off x="654120" y="96840"/>
            <a:ext cx="82440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Month Year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32" name="CustomShape 3"/>
          <p:cNvSpPr/>
          <p:nvPr/>
        </p:nvSpPr>
        <p:spPr>
          <a:xfrm>
            <a:off x="5357880" y="8985240"/>
            <a:ext cx="92124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John Doe, Some Company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33" name="CustomShape 4"/>
          <p:cNvSpPr/>
          <p:nvPr/>
        </p:nvSpPr>
        <p:spPr>
          <a:xfrm>
            <a:off x="3222720" y="8985240"/>
            <a:ext cx="51012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Page </a:t>
            </a:r>
            <a:fld id="{A145E8F2-02AE-4469-B767-EBF62FA1CE29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2</a:t>
            </a:fld>
            <a:endParaRPr lang="en-US" sz="1200" b="0" strike="noStrike" spc="-1">
              <a:latin typeface="Arial"/>
            </a:endParaRPr>
          </a:p>
        </p:txBody>
      </p:sp>
      <p:sp>
        <p:nvSpPr>
          <p:cNvPr id="234" name="CustomShape 5"/>
          <p:cNvSpPr/>
          <p:nvPr/>
        </p:nvSpPr>
        <p:spPr>
          <a:xfrm>
            <a:off x="1154160" y="701640"/>
            <a:ext cx="4624920" cy="3467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5" name="PlaceHolder 6"/>
          <p:cNvSpPr>
            <a:spLocks noGrp="1"/>
          </p:cNvSpPr>
          <p:nvPr>
            <p:ph type="body"/>
          </p:nvPr>
        </p:nvSpPr>
        <p:spPr>
          <a:xfrm>
            <a:off x="923760" y="4408560"/>
            <a:ext cx="5085360" cy="4269240"/>
          </a:xfrm>
          <a:prstGeom prst="rect">
            <a:avLst/>
          </a:prstGeom>
        </p:spPr>
        <p:txBody>
          <a:bodyPr lIns="93600" tIns="46080" rIns="93600" bIns="46080" anchor="ctr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701675"/>
            <a:ext cx="6159500" cy="3465513"/>
          </a:xfrm>
          <a:prstGeom prst="rect">
            <a:avLst/>
          </a:prstGeom>
        </p:spPr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923760" y="4408560"/>
            <a:ext cx="5083560" cy="4174200"/>
          </a:xfrm>
          <a:prstGeom prst="rect">
            <a:avLst/>
          </a:prstGeom>
        </p:spPr>
        <p:txBody>
          <a:bodyPr lIns="93600" tIns="46080" rIns="93600" bIns="4608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238" name="CustomShape 3"/>
          <p:cNvSpPr/>
          <p:nvPr/>
        </p:nvSpPr>
        <p:spPr>
          <a:xfrm>
            <a:off x="5640480" y="96840"/>
            <a:ext cx="63864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doc.: IEEE 802.11-yy/xxxxr0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39" name="CustomShape 4"/>
          <p:cNvSpPr/>
          <p:nvPr/>
        </p:nvSpPr>
        <p:spPr>
          <a:xfrm>
            <a:off x="654120" y="96840"/>
            <a:ext cx="82440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Month Year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40" name="CustomShape 5"/>
          <p:cNvSpPr/>
          <p:nvPr/>
        </p:nvSpPr>
        <p:spPr>
          <a:xfrm>
            <a:off x="5357880" y="8985240"/>
            <a:ext cx="92124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John Doe, Some Company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41" name="CustomShape 6"/>
          <p:cNvSpPr/>
          <p:nvPr/>
        </p:nvSpPr>
        <p:spPr>
          <a:xfrm>
            <a:off x="3222720" y="8985240"/>
            <a:ext cx="51012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Page </a:t>
            </a:r>
            <a:fld id="{F951EC0F-3214-4A4F-8275-77C21AA20459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4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701675"/>
            <a:ext cx="6159500" cy="3465513"/>
          </a:xfrm>
          <a:prstGeom prst="rect">
            <a:avLst/>
          </a:prstGeom>
        </p:spPr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923760" y="4408560"/>
            <a:ext cx="5083560" cy="4174200"/>
          </a:xfrm>
          <a:prstGeom prst="rect">
            <a:avLst/>
          </a:prstGeom>
        </p:spPr>
        <p:txBody>
          <a:bodyPr lIns="93600" tIns="46080" rIns="93600" bIns="4608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244" name="CustomShape 3"/>
          <p:cNvSpPr/>
          <p:nvPr/>
        </p:nvSpPr>
        <p:spPr>
          <a:xfrm>
            <a:off x="5640480" y="96840"/>
            <a:ext cx="63864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doc.: IEEE 802.11-yy/xxxxr0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45" name="CustomShape 4"/>
          <p:cNvSpPr/>
          <p:nvPr/>
        </p:nvSpPr>
        <p:spPr>
          <a:xfrm>
            <a:off x="654120" y="96840"/>
            <a:ext cx="82440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Month Year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46" name="CustomShape 5"/>
          <p:cNvSpPr/>
          <p:nvPr/>
        </p:nvSpPr>
        <p:spPr>
          <a:xfrm>
            <a:off x="5357880" y="8985240"/>
            <a:ext cx="92124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John Doe, Some Company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47" name="CustomShape 6"/>
          <p:cNvSpPr/>
          <p:nvPr/>
        </p:nvSpPr>
        <p:spPr>
          <a:xfrm>
            <a:off x="3222720" y="8985240"/>
            <a:ext cx="51012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Page </a:t>
            </a:r>
            <a:fld id="{80B6873A-6243-4934-9207-52ADACB64F2D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5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701675"/>
            <a:ext cx="6159500" cy="3465513"/>
          </a:xfrm>
          <a:prstGeom prst="rect">
            <a:avLst/>
          </a:prstGeom>
        </p:spPr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923760" y="4408560"/>
            <a:ext cx="5083560" cy="4174200"/>
          </a:xfrm>
          <a:prstGeom prst="rect">
            <a:avLst/>
          </a:prstGeom>
        </p:spPr>
        <p:txBody>
          <a:bodyPr lIns="93600" tIns="46080" rIns="93600" bIns="4608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250" name="CustomShape 3"/>
          <p:cNvSpPr/>
          <p:nvPr/>
        </p:nvSpPr>
        <p:spPr>
          <a:xfrm>
            <a:off x="5640480" y="96840"/>
            <a:ext cx="63864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doc.: IEEE 802.11-yy/xxxxr0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51" name="CustomShape 4"/>
          <p:cNvSpPr/>
          <p:nvPr/>
        </p:nvSpPr>
        <p:spPr>
          <a:xfrm>
            <a:off x="654120" y="96840"/>
            <a:ext cx="82440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Month Year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52" name="CustomShape 5"/>
          <p:cNvSpPr/>
          <p:nvPr/>
        </p:nvSpPr>
        <p:spPr>
          <a:xfrm>
            <a:off x="5357880" y="8985240"/>
            <a:ext cx="92124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John Doe, Some Company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53" name="CustomShape 6"/>
          <p:cNvSpPr/>
          <p:nvPr/>
        </p:nvSpPr>
        <p:spPr>
          <a:xfrm>
            <a:off x="3222720" y="8985240"/>
            <a:ext cx="51012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Page </a:t>
            </a:r>
            <a:fld id="{91D72540-F822-455C-9F7F-E7B4C0CF9FB3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7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701675"/>
            <a:ext cx="6159500" cy="3465513"/>
          </a:xfrm>
          <a:prstGeom prst="rect">
            <a:avLst/>
          </a:prstGeom>
        </p:spPr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923760" y="4408560"/>
            <a:ext cx="5083560" cy="4174200"/>
          </a:xfrm>
          <a:prstGeom prst="rect">
            <a:avLst/>
          </a:prstGeom>
        </p:spPr>
        <p:txBody>
          <a:bodyPr lIns="93600" tIns="46080" rIns="93600" bIns="4608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256" name="CustomShape 3"/>
          <p:cNvSpPr/>
          <p:nvPr/>
        </p:nvSpPr>
        <p:spPr>
          <a:xfrm>
            <a:off x="5640480" y="96840"/>
            <a:ext cx="63864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doc.: IEEE 802.11-yy/xxxxr0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57" name="CustomShape 4"/>
          <p:cNvSpPr/>
          <p:nvPr/>
        </p:nvSpPr>
        <p:spPr>
          <a:xfrm>
            <a:off x="654120" y="96840"/>
            <a:ext cx="82440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Month Year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58" name="CustomShape 5"/>
          <p:cNvSpPr/>
          <p:nvPr/>
        </p:nvSpPr>
        <p:spPr>
          <a:xfrm>
            <a:off x="5357880" y="8985240"/>
            <a:ext cx="92124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John Doe, Some Company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59" name="CustomShape 6"/>
          <p:cNvSpPr/>
          <p:nvPr/>
        </p:nvSpPr>
        <p:spPr>
          <a:xfrm>
            <a:off x="3222720" y="8985240"/>
            <a:ext cx="51012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Page </a:t>
            </a:r>
            <a:fld id="{4881C793-17A5-4845-B9BF-57AA86E9900A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8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701675"/>
            <a:ext cx="6159500" cy="3465513"/>
          </a:xfrm>
          <a:prstGeom prst="rect">
            <a:avLst/>
          </a:prstGeom>
        </p:spPr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923760" y="4408560"/>
            <a:ext cx="5083560" cy="4174200"/>
          </a:xfrm>
          <a:prstGeom prst="rect">
            <a:avLst/>
          </a:prstGeom>
        </p:spPr>
        <p:txBody>
          <a:bodyPr lIns="93600" tIns="46080" rIns="93600" bIns="4608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262" name="CustomShape 3"/>
          <p:cNvSpPr/>
          <p:nvPr/>
        </p:nvSpPr>
        <p:spPr>
          <a:xfrm>
            <a:off x="5640480" y="96840"/>
            <a:ext cx="63864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doc.: IEEE 802.11-yy/xxxxr0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63" name="CustomShape 4"/>
          <p:cNvSpPr/>
          <p:nvPr/>
        </p:nvSpPr>
        <p:spPr>
          <a:xfrm>
            <a:off x="654120" y="96840"/>
            <a:ext cx="824400" cy="209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Month Year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64" name="CustomShape 5"/>
          <p:cNvSpPr/>
          <p:nvPr/>
        </p:nvSpPr>
        <p:spPr>
          <a:xfrm>
            <a:off x="5357880" y="8985240"/>
            <a:ext cx="92124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John Doe, Some Company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65" name="CustomShape 6"/>
          <p:cNvSpPr/>
          <p:nvPr/>
        </p:nvSpPr>
        <p:spPr>
          <a:xfrm>
            <a:off x="3222720" y="8985240"/>
            <a:ext cx="51012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Page </a:t>
            </a:r>
            <a:fld id="{6FF3AFD4-214E-4F27-8D03-0C54CFEA16A4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10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914400" y="645480"/>
            <a:ext cx="103600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914400" y="645480"/>
            <a:ext cx="103600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subTitle"/>
          </p:nvPr>
        </p:nvSpPr>
        <p:spPr>
          <a:xfrm>
            <a:off x="914400" y="645480"/>
            <a:ext cx="103600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914400" y="645480"/>
            <a:ext cx="103600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"/>
          <p:cNvSpPr/>
          <p:nvPr/>
        </p:nvSpPr>
        <p:spPr>
          <a:xfrm>
            <a:off x="914400" y="609480"/>
            <a:ext cx="1036296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CustomShape 2"/>
          <p:cNvSpPr/>
          <p:nvPr/>
        </p:nvSpPr>
        <p:spPr>
          <a:xfrm>
            <a:off x="914040" y="6475320"/>
            <a:ext cx="713520" cy="182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Submission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" name="Line 3"/>
          <p:cNvSpPr/>
          <p:nvPr/>
        </p:nvSpPr>
        <p:spPr>
          <a:xfrm>
            <a:off x="914400" y="6476760"/>
            <a:ext cx="1046448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6145920" y="318960"/>
            <a:ext cx="466632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800" b="1" strike="noStrike" spc="-1" dirty="0">
                <a:solidFill>
                  <a:srgbClr val="000000"/>
                </a:solidFill>
                <a:latin typeface="Times New Roman"/>
                <a:ea typeface="MS Gothic"/>
              </a:rPr>
              <a:t>doc.: IEEE 802.15 15-20-0374-03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Line 1"/>
          <p:cNvSpPr/>
          <p:nvPr/>
        </p:nvSpPr>
        <p:spPr>
          <a:xfrm>
            <a:off x="914400" y="609480"/>
            <a:ext cx="1036296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ustomShape 2"/>
          <p:cNvSpPr/>
          <p:nvPr/>
        </p:nvSpPr>
        <p:spPr>
          <a:xfrm>
            <a:off x="914040" y="6475320"/>
            <a:ext cx="713520" cy="182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Submission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44" name="Line 3"/>
          <p:cNvSpPr/>
          <p:nvPr/>
        </p:nvSpPr>
        <p:spPr>
          <a:xfrm>
            <a:off x="914400" y="6476760"/>
            <a:ext cx="1046448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4"/>
          <p:cNvSpPr/>
          <p:nvPr/>
        </p:nvSpPr>
        <p:spPr>
          <a:xfrm>
            <a:off x="6145920" y="318960"/>
            <a:ext cx="466632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800" b="1" strike="noStrike" spc="-1" dirty="0">
                <a:solidFill>
                  <a:srgbClr val="000000"/>
                </a:solidFill>
                <a:latin typeface="Times New Roman"/>
                <a:ea typeface="MS Gothic"/>
              </a:rPr>
              <a:t>doc.: IEEE 802.15 15-20-0374-03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Line 1"/>
          <p:cNvSpPr/>
          <p:nvPr/>
        </p:nvSpPr>
        <p:spPr>
          <a:xfrm>
            <a:off x="914400" y="609480"/>
            <a:ext cx="1036296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CustomShape 2"/>
          <p:cNvSpPr/>
          <p:nvPr/>
        </p:nvSpPr>
        <p:spPr>
          <a:xfrm>
            <a:off x="914040" y="6475320"/>
            <a:ext cx="713520" cy="182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Submission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86" name="Line 3"/>
          <p:cNvSpPr/>
          <p:nvPr/>
        </p:nvSpPr>
        <p:spPr>
          <a:xfrm>
            <a:off x="914400" y="6476760"/>
            <a:ext cx="1046448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" name="CustomShape 4"/>
          <p:cNvSpPr/>
          <p:nvPr/>
        </p:nvSpPr>
        <p:spPr>
          <a:xfrm>
            <a:off x="6145920" y="318960"/>
            <a:ext cx="466632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800" b="1" strike="noStrike" spc="-1" dirty="0">
                <a:solidFill>
                  <a:srgbClr val="000000"/>
                </a:solidFill>
                <a:latin typeface="Times New Roman"/>
                <a:ea typeface="MS Gothic"/>
              </a:rPr>
              <a:t>doc.: IEEE 802.15 15-20-0374-03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9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Line 1"/>
          <p:cNvSpPr/>
          <p:nvPr/>
        </p:nvSpPr>
        <p:spPr>
          <a:xfrm>
            <a:off x="914400" y="609480"/>
            <a:ext cx="1036296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CustomShape 2"/>
          <p:cNvSpPr/>
          <p:nvPr/>
        </p:nvSpPr>
        <p:spPr>
          <a:xfrm>
            <a:off x="914040" y="6475320"/>
            <a:ext cx="713520" cy="182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Submission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28" name="Line 3"/>
          <p:cNvSpPr/>
          <p:nvPr/>
        </p:nvSpPr>
        <p:spPr>
          <a:xfrm>
            <a:off x="914400" y="6476760"/>
            <a:ext cx="1046448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9" name="CustomShape 4"/>
          <p:cNvSpPr/>
          <p:nvPr/>
        </p:nvSpPr>
        <p:spPr>
          <a:xfrm>
            <a:off x="6145920" y="318960"/>
            <a:ext cx="466632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800" b="1" strike="noStrike" spc="-1" dirty="0">
                <a:solidFill>
                  <a:srgbClr val="000000"/>
                </a:solidFill>
                <a:latin typeface="Times New Roman"/>
                <a:ea typeface="MS Gothic"/>
              </a:rPr>
              <a:t>doc.: IEEE 802.15 15-20-0374-03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title"/>
          </p:nvPr>
        </p:nvSpPr>
        <p:spPr>
          <a:xfrm>
            <a:off x="914400" y="645480"/>
            <a:ext cx="1036008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31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5/dcn/20/15-20-0378-00-09ma-mec-review-tg9ma.pdf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914400" y="469800"/>
            <a:ext cx="10362240" cy="1468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P802.15.9ma Report to EC on Unconditional Approval to go to SA Ballot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75" name="CustomShape 2"/>
          <p:cNvSpPr/>
          <p:nvPr/>
        </p:nvSpPr>
        <p:spPr>
          <a:xfrm>
            <a:off x="1878480" y="1872720"/>
            <a:ext cx="8533440" cy="4752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>
            <a:noAutofit/>
          </a:bodyPr>
          <a:lstStyle/>
          <a:p>
            <a:pPr algn="ctr">
              <a:lnSpc>
                <a:spcPct val="100000"/>
              </a:lnSpc>
              <a:spcBef>
                <a:spcPts val="499"/>
              </a:spcBef>
            </a:pPr>
            <a:r>
              <a:rPr lang="en-US" sz="20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Date:</a:t>
            </a:r>
            <a:r>
              <a:rPr lang="en-US" sz="20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 2020-11-19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76" name="CustomShape 3"/>
          <p:cNvSpPr/>
          <p:nvPr/>
        </p:nvSpPr>
        <p:spPr>
          <a:xfrm>
            <a:off x="929160" y="333360"/>
            <a:ext cx="249876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November 2020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7" name="CustomShape 4"/>
          <p:cNvSpPr/>
          <p:nvPr/>
        </p:nvSpPr>
        <p:spPr>
          <a:xfrm>
            <a:off x="7143840" y="6475320"/>
            <a:ext cx="424512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Pat Kinney (Kinney Consulting)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78" name="CustomShape 5"/>
          <p:cNvSpPr/>
          <p:nvPr/>
        </p:nvSpPr>
        <p:spPr>
          <a:xfrm>
            <a:off x="5793480" y="6475320"/>
            <a:ext cx="70380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Slide </a:t>
            </a:r>
            <a:fld id="{67F7634E-36B5-4D78-9F40-AF2951F1CCE6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  <p:sp>
        <p:nvSpPr>
          <p:cNvPr id="179" name="CustomShape 6"/>
          <p:cNvSpPr/>
          <p:nvPr/>
        </p:nvSpPr>
        <p:spPr>
          <a:xfrm>
            <a:off x="993600" y="2255760"/>
            <a:ext cx="1446840" cy="379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>
            <a:noAutofit/>
          </a:bodyPr>
          <a:lstStyle/>
          <a:p>
            <a:pPr>
              <a:lnSpc>
                <a:spcPct val="100000"/>
              </a:lnSpc>
              <a:spcBef>
                <a:spcPts val="499"/>
              </a:spcBef>
            </a:pPr>
            <a:r>
              <a:rPr lang="en-US" sz="20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Author(s):</a:t>
            </a:r>
            <a:endParaRPr lang="en-US" sz="2000" b="0" strike="noStrike" spc="-1">
              <a:latin typeface="Arial"/>
            </a:endParaRPr>
          </a:p>
        </p:txBody>
      </p:sp>
      <p:graphicFrame>
        <p:nvGraphicFramePr>
          <p:cNvPr id="180" name="Table 7"/>
          <p:cNvGraphicFramePr/>
          <p:nvPr/>
        </p:nvGraphicFramePr>
        <p:xfrm>
          <a:off x="1154520" y="2815200"/>
          <a:ext cx="10185120" cy="2937600"/>
        </p:xfrm>
        <a:graphic>
          <a:graphicData uri="http://schemas.openxmlformats.org/drawingml/2006/table">
            <a:tbl>
              <a:tblPr/>
              <a:tblGrid>
                <a:gridCol w="17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1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4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24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4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latin typeface="Arial"/>
                        </a:rPr>
                        <a:t>Name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latin typeface="Arial"/>
                        </a:rPr>
                        <a:t>Affiliations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latin typeface="Arial"/>
                        </a:rPr>
                        <a:t>Address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latin typeface="Arial"/>
                        </a:rPr>
                        <a:t>Phone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latin typeface="Arial"/>
                        </a:rPr>
                        <a:t>Email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Pat Kinney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Kinney Consulting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pat.kinney@kinneyconsultingllc.com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4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Tero Kivinen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Self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kivinen@iki.fi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54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CustomShape 1"/>
          <p:cNvSpPr/>
          <p:nvPr/>
        </p:nvSpPr>
        <p:spPr>
          <a:xfrm>
            <a:off x="914400" y="685800"/>
            <a:ext cx="10360080" cy="1064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TG9ma Timeline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220" name="CustomShape 2"/>
          <p:cNvSpPr/>
          <p:nvPr/>
        </p:nvSpPr>
        <p:spPr>
          <a:xfrm>
            <a:off x="929160" y="333360"/>
            <a:ext cx="249876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November 2020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21" name="CustomShape 3"/>
          <p:cNvSpPr/>
          <p:nvPr/>
        </p:nvSpPr>
        <p:spPr>
          <a:xfrm>
            <a:off x="7143840" y="6475320"/>
            <a:ext cx="424512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Pat Kinney (Kinney Consulting)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22" name="CustomShape 4"/>
          <p:cNvSpPr/>
          <p:nvPr/>
        </p:nvSpPr>
        <p:spPr>
          <a:xfrm>
            <a:off x="5793480" y="6475320"/>
            <a:ext cx="70380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Slide </a:t>
            </a:r>
            <a:fld id="{7B6B19EA-C3FB-46C8-B64C-79C82DC8A8A7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10</a:t>
            </a:fld>
            <a:endParaRPr lang="en-US" sz="1200" b="0" strike="noStrike" spc="-1">
              <a:latin typeface="Arial"/>
            </a:endParaRPr>
          </a:p>
        </p:txBody>
      </p:sp>
      <p:graphicFrame>
        <p:nvGraphicFramePr>
          <p:cNvPr id="223" name="Table 5"/>
          <p:cNvGraphicFramePr/>
          <p:nvPr/>
        </p:nvGraphicFramePr>
        <p:xfrm>
          <a:off x="1631520" y="2002320"/>
          <a:ext cx="8526960" cy="2224800"/>
        </p:xfrm>
        <a:graphic>
          <a:graphicData uri="http://schemas.openxmlformats.org/drawingml/2006/table">
            <a:tbl>
              <a:tblPr/>
              <a:tblGrid>
                <a:gridCol w="360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Times New Roman"/>
                          <a:ea typeface="MS Gothic"/>
                        </a:rPr>
                        <a:t>Open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Times New Roman"/>
                          <a:ea typeface="MS Gothic"/>
                        </a:rPr>
                        <a:t>Close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First SA Ballot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Dec. 7, 2020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Jan 11, 2021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Second SA Ballot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Feb 1, 2021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Feb 16, 2021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Third SA Ballot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Apr 1, 2021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Apr 16 2021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EC to Revcom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Jun 2021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Revcom to SB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Jul 2021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1"/>
          <p:cNvSpPr/>
          <p:nvPr/>
        </p:nvSpPr>
        <p:spPr>
          <a:xfrm>
            <a:off x="914400" y="685800"/>
            <a:ext cx="10360080" cy="1064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Introduction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82" name="CustomShape 2"/>
          <p:cNvSpPr/>
          <p:nvPr/>
        </p:nvSpPr>
        <p:spPr>
          <a:xfrm>
            <a:off x="914400" y="1981080"/>
            <a:ext cx="10360080" cy="4112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>
                <a:solidFill>
                  <a:srgbClr val="000000"/>
                </a:solidFill>
                <a:latin typeface="Times New Roman"/>
                <a:ea typeface="ＭＳ Ｐゴシック"/>
              </a:rPr>
              <a:t>This document contains the report to the IEEE 802 Executive Committee in support of a request for unconditional approval to send IEEE P802.15.9ma D2.0 to SA Ballot.</a:t>
            </a:r>
            <a:endParaRPr lang="en-US" sz="24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>
                <a:solidFill>
                  <a:srgbClr val="000000"/>
                </a:solidFill>
                <a:latin typeface="Times New Roman"/>
                <a:ea typeface="ＭＳ Ｐゴシック"/>
              </a:rPr>
              <a:t>The WG motion to request unconditional approval was approved during the November session of the 802.15 working group on 12 November 2020.</a:t>
            </a:r>
            <a:endParaRPr lang="en-US" sz="2400" b="0" strike="noStrike" spc="-1" dirty="0">
              <a:latin typeface="Arial"/>
            </a:endParaRPr>
          </a:p>
          <a:p>
            <a:pPr marL="800280" lvl="1" indent="-342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 dirty="0">
                <a:solidFill>
                  <a:srgbClr val="000000"/>
                </a:solidFill>
                <a:latin typeface="Times New Roman"/>
                <a:ea typeface="ＭＳ Ｐゴシック"/>
              </a:rPr>
              <a:t>Passed in the Working Group  29 yes, 0 no, 0 abstain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83" name="CustomShape 3"/>
          <p:cNvSpPr/>
          <p:nvPr/>
        </p:nvSpPr>
        <p:spPr>
          <a:xfrm>
            <a:off x="5793480" y="6475320"/>
            <a:ext cx="70380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Slide </a:t>
            </a:r>
            <a:fld id="{D341552F-A244-4390-8C96-50349756DE6E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2</a:t>
            </a:fld>
            <a:endParaRPr lang="en-US" sz="1200" b="0" strike="noStrike" spc="-1">
              <a:latin typeface="Arial"/>
            </a:endParaRPr>
          </a:p>
        </p:txBody>
      </p:sp>
      <p:sp>
        <p:nvSpPr>
          <p:cNvPr id="184" name="CustomShape 4"/>
          <p:cNvSpPr/>
          <p:nvPr/>
        </p:nvSpPr>
        <p:spPr>
          <a:xfrm>
            <a:off x="7143840" y="6475320"/>
            <a:ext cx="424512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Pat Kinney (Kinney Consulting)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85" name="CustomShape 5"/>
          <p:cNvSpPr/>
          <p:nvPr/>
        </p:nvSpPr>
        <p:spPr>
          <a:xfrm>
            <a:off x="929160" y="333360"/>
            <a:ext cx="249876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November 2020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914400" y="685800"/>
            <a:ext cx="10360080" cy="1064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Status Summary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914400" y="1981080"/>
            <a:ext cx="10360080" cy="4112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The TG9ma Draft went through two WG Letter Ballots. Draft P802.9ma/D02 achieved &gt; 75% needed for an approved draft</a:t>
            </a:r>
            <a:endParaRPr lang="en-US" sz="24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The TG has resolved 91 comments received on drafts P802.15.9/D01, and received no comments for D02.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5793480" y="6475320"/>
            <a:ext cx="70380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Slide </a:t>
            </a:r>
            <a:fld id="{C71112E9-6366-44D7-A1E8-1BF13E42B6D7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3</a:t>
            </a:fld>
            <a:endParaRPr lang="en-US" sz="1200" b="0" strike="noStrike" spc="-1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>
            <a:off x="7143840" y="6475320"/>
            <a:ext cx="424512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Pat Kinney (Kinney Consulting)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929160" y="333360"/>
            <a:ext cx="249876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November 2020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1"/>
          <p:cNvSpPr/>
          <p:nvPr/>
        </p:nvSpPr>
        <p:spPr>
          <a:xfrm>
            <a:off x="929160" y="333360"/>
            <a:ext cx="249876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November 2020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92" name="CustomShape 2"/>
          <p:cNvSpPr/>
          <p:nvPr/>
        </p:nvSpPr>
        <p:spPr>
          <a:xfrm>
            <a:off x="7143840" y="6475320"/>
            <a:ext cx="424512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Pat Kinney (Kinney Consulting)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93" name="CustomShape 3"/>
          <p:cNvSpPr/>
          <p:nvPr/>
        </p:nvSpPr>
        <p:spPr>
          <a:xfrm>
            <a:off x="5793480" y="6475320"/>
            <a:ext cx="70380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Slide </a:t>
            </a:r>
            <a:fld id="{D859E3E2-10F2-42F1-AF61-DA1C7FE24BB0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4</a:t>
            </a:fld>
            <a:endParaRPr lang="en-US" sz="1200" b="0" strike="noStrike" spc="-1">
              <a:latin typeface="Arial"/>
            </a:endParaRPr>
          </a:p>
        </p:txBody>
      </p:sp>
      <p:sp>
        <p:nvSpPr>
          <p:cNvPr id="194" name="CustomShape 4"/>
          <p:cNvSpPr/>
          <p:nvPr/>
        </p:nvSpPr>
        <p:spPr>
          <a:xfrm>
            <a:off x="0" y="685800"/>
            <a:ext cx="10360440" cy="5817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802.15 WG Letter Ballot Results – P802.15.9ma</a:t>
            </a:r>
            <a:endParaRPr lang="en-US" sz="3200" b="0" strike="noStrike" spc="-1">
              <a:latin typeface="Arial"/>
            </a:endParaRPr>
          </a:p>
        </p:txBody>
      </p:sp>
      <p:graphicFrame>
        <p:nvGraphicFramePr>
          <p:cNvPr id="195" name="Table 5"/>
          <p:cNvGraphicFramePr/>
          <p:nvPr/>
        </p:nvGraphicFramePr>
        <p:xfrm>
          <a:off x="335520" y="1412640"/>
          <a:ext cx="11449080" cy="4896360"/>
        </p:xfrm>
        <a:graphic>
          <a:graphicData uri="http://schemas.openxmlformats.org/drawingml/2006/table">
            <a:tbl>
              <a:tblPr/>
              <a:tblGrid>
                <a:gridCol w="60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2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5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8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79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79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9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48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67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5448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3556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965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Ballot ID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Ballot Close Date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Title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Ballot Type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Pool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Return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%Return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Abstain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%Abstain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Approve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Disapprove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%Approve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178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17-Sep-2020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Technical Letter Ballot for </a:t>
                      </a: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MS Gothic"/>
                        </a:rPr>
                        <a:t>P802.15.9ma/D01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Technical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92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47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51.09%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21.28%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35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94.59%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180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8-Oct-2020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First recirculation draft, P802.15.9ma/D02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Recirculation</a:t>
                      </a: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92</a:t>
                      </a:r>
                      <a:endParaRPr lang="en-US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2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latin typeface="Arial"/>
                        </a:rPr>
                        <a:t>4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latin typeface="Arial"/>
                        </a:rPr>
                        <a:t>4.35%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latin typeface="Arial"/>
                        </a:rPr>
                        <a:t>1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latin typeface="Arial"/>
                        </a:rPr>
                        <a:t>25%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latin typeface="Arial"/>
                        </a:rPr>
                        <a:t>3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latin typeface="Arial"/>
                        </a:rPr>
                        <a:t>0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0" strike="noStrike" spc="-1">
                          <a:latin typeface="Arial"/>
                        </a:rPr>
                        <a:t>100%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strike="noStrike" spc="-1">
                          <a:latin typeface="Arial"/>
                        </a:rPr>
                        <a:t>Accumulated Tally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strike="noStrike" spc="-1">
                          <a:latin typeface="Arial"/>
                        </a:rPr>
                        <a:t>92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strike="noStrike" spc="-1">
                          <a:latin typeface="Arial"/>
                        </a:rPr>
                        <a:t>48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strike="noStrike" spc="-1">
                          <a:latin typeface="Arial"/>
                        </a:rPr>
                        <a:t>52.17%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strike="noStrike" spc="-1">
                          <a:latin typeface="Arial"/>
                        </a:rPr>
                        <a:t>11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strike="noStrike" spc="-1">
                          <a:latin typeface="Arial"/>
                        </a:rPr>
                        <a:t>22.92%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strike="noStrike" spc="-1">
                          <a:latin typeface="Arial"/>
                        </a:rPr>
                        <a:t>37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strike="noStrike" spc="-1">
                          <a:latin typeface="Arial"/>
                        </a:rPr>
                        <a:t>0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strike="noStrike" spc="-1">
                          <a:latin typeface="Arial"/>
                        </a:rPr>
                        <a:t>100%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0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0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10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17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914400" y="685800"/>
            <a:ext cx="10360080" cy="1064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802.15 WG Letter Ballot Comments – P802.15.9ma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97" name="CustomShape 2"/>
          <p:cNvSpPr/>
          <p:nvPr/>
        </p:nvSpPr>
        <p:spPr>
          <a:xfrm>
            <a:off x="929160" y="333360"/>
            <a:ext cx="249876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November 2020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98" name="CustomShape 3"/>
          <p:cNvSpPr/>
          <p:nvPr/>
        </p:nvSpPr>
        <p:spPr>
          <a:xfrm>
            <a:off x="7143840" y="6475320"/>
            <a:ext cx="424512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Pat Kinney (Kinney Consulting)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99" name="CustomShape 4"/>
          <p:cNvSpPr/>
          <p:nvPr/>
        </p:nvSpPr>
        <p:spPr>
          <a:xfrm>
            <a:off x="5793480" y="6475320"/>
            <a:ext cx="70380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Slide </a:t>
            </a:r>
            <a:fld id="{B65D9F83-8AD6-42B0-9CC3-AB984E3B1708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5</a:t>
            </a:fld>
            <a:endParaRPr lang="en-US" sz="1200" b="0" strike="noStrike" spc="-1">
              <a:latin typeface="Arial"/>
            </a:endParaRPr>
          </a:p>
        </p:txBody>
      </p:sp>
      <p:graphicFrame>
        <p:nvGraphicFramePr>
          <p:cNvPr id="200" name="Table 5"/>
          <p:cNvGraphicFramePr/>
          <p:nvPr/>
        </p:nvGraphicFramePr>
        <p:xfrm>
          <a:off x="1310040" y="1751040"/>
          <a:ext cx="9569160" cy="4672440"/>
        </p:xfrm>
        <a:graphic>
          <a:graphicData uri="http://schemas.openxmlformats.org/drawingml/2006/table">
            <a:tbl>
              <a:tblPr/>
              <a:tblGrid>
                <a:gridCol w="100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7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0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0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Ballot ID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Ballot Close Date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Title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Total Number of Comments received (Yes and No votes)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178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17-Sep-2020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Technical Letter Ballot for P802.15.9ma/D01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91 (34 T, 57 E)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180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8-Oct-2020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First recirculation draft, P802.15.9ma/D02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0 (0 T, 0 E)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2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2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3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Total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latin typeface="Arial"/>
                        </a:rPr>
                        <a:t>91 (34 T, 57 E)</a:t>
                      </a: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914400" y="685800"/>
            <a:ext cx="10360080" cy="1064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IEEE-SA Mandatory Editorial Coordination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914400" y="1981080"/>
            <a:ext cx="10360080" cy="4112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601"/>
              </a:spcBef>
            </a:pPr>
            <a:r>
              <a:rPr lang="en-US" sz="2400" b="1" strike="noStrike" spc="-1" dirty="0">
                <a:solidFill>
                  <a:srgbClr val="000000"/>
                </a:solidFill>
                <a:latin typeface="Times New Roman"/>
                <a:ea typeface="MS Gothic"/>
              </a:rPr>
              <a:t>Mandatory Editorial Coordination (MEC) completed in the final report doc.: </a:t>
            </a:r>
            <a:r>
              <a:rPr lang="en-US" sz="2400" b="1" strike="noStrike" spc="-1" dirty="0">
                <a:solidFill>
                  <a:schemeClr val="accent2">
                    <a:alpha val="88000"/>
                  </a:schemeClr>
                </a:solidFill>
                <a:latin typeface="Times New Roman"/>
                <a:ea typeface="MS Gothi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IEEE 802.15-20/0378r0</a:t>
            </a:r>
            <a:r>
              <a:rPr lang="en-US" sz="2400" b="1" strike="noStrike" spc="-1" dirty="0">
                <a:solidFill>
                  <a:srgbClr val="000000"/>
                </a:solidFill>
                <a:latin typeface="Times New Roman"/>
                <a:ea typeface="MS Gothic"/>
              </a:rPr>
              <a:t>: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203" name="CustomShape 3"/>
          <p:cNvSpPr/>
          <p:nvPr/>
        </p:nvSpPr>
        <p:spPr>
          <a:xfrm>
            <a:off x="5793480" y="6475320"/>
            <a:ext cx="70380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Slide </a:t>
            </a:r>
            <a:fld id="{3EFA9750-2096-4CEC-806B-2F30A0F34092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6</a:t>
            </a:fld>
            <a:endParaRPr lang="en-US" sz="1200" b="0" strike="noStrike" spc="-1">
              <a:latin typeface="Arial"/>
            </a:endParaRPr>
          </a:p>
        </p:txBody>
      </p:sp>
      <p:sp>
        <p:nvSpPr>
          <p:cNvPr id="204" name="CustomShape 4"/>
          <p:cNvSpPr/>
          <p:nvPr/>
        </p:nvSpPr>
        <p:spPr>
          <a:xfrm>
            <a:off x="7143840" y="6475320"/>
            <a:ext cx="424512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Pat Kinney (Kinney Consulting)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05" name="CustomShape 5"/>
          <p:cNvSpPr/>
          <p:nvPr/>
        </p:nvSpPr>
        <p:spPr>
          <a:xfrm>
            <a:off x="929160" y="333360"/>
            <a:ext cx="249876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November 2020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CustomShape 1"/>
          <p:cNvSpPr/>
          <p:nvPr/>
        </p:nvSpPr>
        <p:spPr>
          <a:xfrm>
            <a:off x="929160" y="640080"/>
            <a:ext cx="10653120" cy="20109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Unsatisfied Technical comments by “No” voting commenter</a:t>
            </a:r>
            <a:br/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(0 must-be-satisfied comments received in LB180)</a:t>
            </a:r>
            <a:br/>
            <a:br/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No unsatisfied comments, no No votes in LB180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207" name="CustomShape 2"/>
          <p:cNvSpPr/>
          <p:nvPr/>
        </p:nvSpPr>
        <p:spPr>
          <a:xfrm>
            <a:off x="929160" y="333360"/>
            <a:ext cx="249876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November 2020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08" name="CustomShape 3"/>
          <p:cNvSpPr/>
          <p:nvPr/>
        </p:nvSpPr>
        <p:spPr>
          <a:xfrm>
            <a:off x="7143840" y="6475320"/>
            <a:ext cx="424512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Pat Kinney (Kinney Consulting)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09" name="CustomShape 4"/>
          <p:cNvSpPr/>
          <p:nvPr/>
        </p:nvSpPr>
        <p:spPr>
          <a:xfrm>
            <a:off x="5793480" y="6475320"/>
            <a:ext cx="70380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Slide </a:t>
            </a:r>
            <a:fld id="{58EE7539-9983-44C3-AE24-192164C98333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7</a:t>
            </a:fld>
            <a:endParaRPr lang="en-US" sz="1200" b="0" strike="noStrike" spc="-1">
              <a:latin typeface="Arial"/>
            </a:endParaRPr>
          </a:p>
        </p:txBody>
      </p:sp>
      <p:graphicFrame>
        <p:nvGraphicFramePr>
          <p:cNvPr id="210" name="Table 5"/>
          <p:cNvGraphicFramePr/>
          <p:nvPr/>
        </p:nvGraphicFramePr>
        <p:xfrm>
          <a:off x="1780920" y="3087720"/>
          <a:ext cx="8424720" cy="2376000"/>
        </p:xfrm>
        <a:graphic>
          <a:graphicData uri="http://schemas.openxmlformats.org/drawingml/2006/table">
            <a:tbl>
              <a:tblPr/>
              <a:tblGrid>
                <a:gridCol w="4495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7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7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9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4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Times New Roman"/>
                          <a:ea typeface="MS Gothic"/>
                        </a:rPr>
                        <a:t>Voter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Times New Roman"/>
                          <a:ea typeface="MS Gothic"/>
                        </a:rPr>
                        <a:t>178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Times New Roman"/>
                          <a:ea typeface="MS Gothic"/>
                        </a:rPr>
                        <a:t>180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Times New Roman"/>
                          <a:ea typeface="MS Gothic"/>
                        </a:rPr>
                        <a:t>Total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7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09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000000"/>
                          </a:solidFill>
                          <a:latin typeface="Times New Roman"/>
                          <a:ea typeface="MS Gothic"/>
                        </a:rPr>
                        <a:t>Total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CustomShape 1"/>
          <p:cNvSpPr/>
          <p:nvPr/>
        </p:nvSpPr>
        <p:spPr>
          <a:xfrm>
            <a:off x="914400" y="640080"/>
            <a:ext cx="10360080" cy="2102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Unsatisfied Technical Comments in Categories</a:t>
            </a:r>
            <a:br/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(No must-be-satisfied comments received in LB180)</a:t>
            </a:r>
            <a:br/>
            <a:br/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No unsatisfied comments, no No votes in LB180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212" name="CustomShape 2"/>
          <p:cNvSpPr/>
          <p:nvPr/>
        </p:nvSpPr>
        <p:spPr>
          <a:xfrm>
            <a:off x="929160" y="333360"/>
            <a:ext cx="249876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November 2020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13" name="CustomShape 3"/>
          <p:cNvSpPr/>
          <p:nvPr/>
        </p:nvSpPr>
        <p:spPr>
          <a:xfrm>
            <a:off x="7143840" y="6475320"/>
            <a:ext cx="424512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Pat Kinney (Kinney Consulting)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214" name="CustomShape 4"/>
          <p:cNvSpPr/>
          <p:nvPr/>
        </p:nvSpPr>
        <p:spPr>
          <a:xfrm>
            <a:off x="5793480" y="6475320"/>
            <a:ext cx="70380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Slide </a:t>
            </a:r>
            <a:fld id="{E9ACBA24-AF19-4BBD-B938-DF2D1453F910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8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CustomShape 1"/>
          <p:cNvSpPr/>
          <p:nvPr/>
        </p:nvSpPr>
        <p:spPr>
          <a:xfrm>
            <a:off x="929520" y="640080"/>
            <a:ext cx="10360080" cy="20109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Unsatisfied comments</a:t>
            </a:r>
            <a:br/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(No must-be-satisfied comments received in LB180)</a:t>
            </a:r>
            <a:br/>
            <a:br/>
            <a:r>
              <a:rPr lang="en-US" sz="32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No unsatisfied comments, no No votes in LB180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216" name="CustomShape 2"/>
          <p:cNvSpPr/>
          <p:nvPr/>
        </p:nvSpPr>
        <p:spPr>
          <a:xfrm>
            <a:off x="5793480" y="6475320"/>
            <a:ext cx="703800" cy="36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Slide </a:t>
            </a:r>
            <a:fld id="{CA2B3E8A-6893-484F-8084-8391C5A6746B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9</a:t>
            </a:fld>
            <a:endParaRPr lang="en-US" sz="1200" b="0" strike="noStrike" spc="-1">
              <a:latin typeface="Arial"/>
            </a:endParaRPr>
          </a:p>
        </p:txBody>
      </p:sp>
      <p:sp>
        <p:nvSpPr>
          <p:cNvPr id="217" name="CustomShape 3"/>
          <p:cNvSpPr/>
          <p:nvPr/>
        </p:nvSpPr>
        <p:spPr>
          <a:xfrm>
            <a:off x="929520" y="333720"/>
            <a:ext cx="2498760" cy="27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MS Gothic"/>
              </a:rPr>
              <a:t>November 2020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18" name="CustomShape 4"/>
          <p:cNvSpPr/>
          <p:nvPr/>
        </p:nvSpPr>
        <p:spPr>
          <a:xfrm>
            <a:off x="7143840" y="6477480"/>
            <a:ext cx="4245120" cy="180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Pat Kinney (Kinney Consulting)</a:t>
            </a:r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5780</TotalTime>
  <Words>654</Words>
  <Application>Microsoft Macintosh PowerPoint</Application>
  <PresentationFormat>Widescreen</PresentationFormat>
  <Paragraphs>166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P802.15.13</dc:title>
  <dc:subject/>
  <dc:creator>Pat Kinney</dc:creator>
  <dc:description/>
  <cp:lastModifiedBy>Pat Kinney</cp:lastModifiedBy>
  <cp:revision>175</cp:revision>
  <cp:lastPrinted>1601-01-01T00:00:00Z</cp:lastPrinted>
  <dcterms:created xsi:type="dcterms:W3CDTF">2019-11-09T15:46:46Z</dcterms:created>
  <dcterms:modified xsi:type="dcterms:W3CDTF">2020-11-29T22:38:55Z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TPClassification">
    <vt:lpwstr>CTP_NT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TimeStamp">
    <vt:lpwstr>2020-02-02 19:26:57Z</vt:lpwstr>
  </property>
  <property fmtid="{D5CDD505-2E9C-101B-9397-08002B2CF9AE}" pid="7" name="CTP_WWID">
    <vt:lpwstr>NA</vt:lpwstr>
  </property>
  <property fmtid="{D5CDD505-2E9C-101B-9397-08002B2CF9AE}" pid="8" name="HiddenSlides">
    <vt:i4>0</vt:i4>
  </property>
  <property fmtid="{D5CDD505-2E9C-101B-9397-08002B2CF9AE}" pid="9" name="HyperlinksChanged">
    <vt:bool>false</vt:bool>
  </property>
  <property fmtid="{D5CDD505-2E9C-101B-9397-08002B2CF9AE}" pid="10" name="LinksUpToDate">
    <vt:bool>false</vt:bool>
  </property>
  <property fmtid="{D5CDD505-2E9C-101B-9397-08002B2CF9AE}" pid="11" name="MMClips">
    <vt:i4>0</vt:i4>
  </property>
  <property fmtid="{D5CDD505-2E9C-101B-9397-08002B2CF9AE}" pid="12" name="Notes">
    <vt:i4>7</vt:i4>
  </property>
  <property fmtid="{D5CDD505-2E9C-101B-9397-08002B2CF9AE}" pid="13" name="PresentationFormat">
    <vt:lpwstr>Widescreen</vt:lpwstr>
  </property>
  <property fmtid="{D5CDD505-2E9C-101B-9397-08002B2CF9AE}" pid="14" name="ScaleCrop">
    <vt:bool>false</vt:bool>
  </property>
  <property fmtid="{D5CDD505-2E9C-101B-9397-08002B2CF9AE}" pid="15" name="ShareDoc">
    <vt:bool>false</vt:bool>
  </property>
  <property fmtid="{D5CDD505-2E9C-101B-9397-08002B2CF9AE}" pid="16" name="Slides">
    <vt:i4>10</vt:i4>
  </property>
  <property fmtid="{D5CDD505-2E9C-101B-9397-08002B2CF9AE}" pid="17" name="TitusGUID">
    <vt:lpwstr>8cbb5918-7074-460f-8109-a37032fced48</vt:lpwstr>
  </property>
</Properties>
</file>